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6" r:id="rId7"/>
    <p:sldId id="265" r:id="rId8"/>
    <p:sldId id="261" r:id="rId9"/>
    <p:sldId id="262" r:id="rId10"/>
    <p:sldId id="263" r:id="rId11"/>
    <p:sldId id="264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2"/>
  </p:normalViewPr>
  <p:slideViewPr>
    <p:cSldViewPr snapToGrid="0" snapToObjects="1">
      <p:cViewPr varScale="1">
        <p:scale>
          <a:sx n="90" d="100"/>
          <a:sy n="90" d="100"/>
        </p:scale>
        <p:origin x="23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2.png>
</file>

<file path=ppt/media/image3.pn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46422-5AFD-2040-A91B-1A50A0C083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9D369-0490-C840-98DC-906508A49E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8D5C8-BADC-2E48-A0C7-7365467D5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9A6D4-DE4A-9340-A40D-E3E42A259F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EFA14-7401-4E43-AAD2-C7A74CC8B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65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232D86-699B-234F-B020-A163EDC2D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4E2D86-2294-8341-A717-CDE917FA30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AA2F26-7047-3847-A1E2-6D87AD6DF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FB73C2-C5D0-B244-90E3-703E2DE68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3E7A69-8DB9-D943-9574-DEE784083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485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8DBBD1-AF87-C94E-A826-93611B9008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EAFA5A-5702-B943-B94F-920A87AD9B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02AF7-B545-D74D-9E51-342BD7EC0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A25D4-94CA-D940-96C5-5453E78C4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76B8A-C974-DC46-A52B-DCBC4DAB7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43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B15B0-B54F-F948-BF7E-C3FFD1B58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A7C94-EDD0-AF4C-8C81-91FA4AEAD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E5EDE-6547-9545-96B9-08E7E6513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9DCB3-C466-6E41-8D93-4FE43AC5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E729B6-6A45-8243-8EB2-CFE9933DE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161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3503B-1FCC-EE48-A3A2-5760B3215B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A33294-5B39-9D4A-8A8A-0BFB14DC9A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77965-CB4D-3C49-99C8-1F23ED5EC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EDEB05-0D6C-0B4F-B85C-2D1DA9668E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68D29-D0BB-5E44-AEDB-F08E1A7A3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379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AF867-A53B-B643-B345-E700B5534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D0C29-8765-2046-A07C-AEAB2E1050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66AE2F-A1DA-A54C-91E4-0E6B1E0CF9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EA2D56-93B2-8E4C-A0FF-DC1A701B5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237D25-BDA9-1A43-A3A6-CBE94A052C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2C5F20-146F-4046-AC8B-1540CC4FD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947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A54CD-AAC1-494E-805E-CE33D240A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CDE3BA-3C08-5848-A34F-53D0C5B441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2857C-C9B8-094A-AAD6-E659E56E09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2D117A-7858-9C4A-8F48-1D0B5180ED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BCC7D3-7142-FD4B-806E-F1D8793E68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9FF392-4E26-4E4E-B69E-58A95EF05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51AD4A-8B90-B74F-967F-73F5B8647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14DA76-54DA-B240-9E49-106922DE9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775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4B18F-4F34-9444-A787-F0DE0534B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4ADD1A7-3D9E-8D4F-83BF-357C6AD8D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E2614A-D56B-DA49-A823-73A37D7ABD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F6C3EC-DD7E-E845-84BF-6CF7CB13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39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47A0B5-1E75-904E-886A-0B6E9E858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B40F4A-D404-584A-AE39-343C9ADC4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F5E8F0-2F7C-514D-B8CF-04CB6471D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36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650E7-137E-E344-97C2-8AFFDFBD9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0E1F9-2397-4E44-852A-91D5F5A1C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D5F1C1-377A-D64E-AC10-B9B71CFC10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69E427-1056-FE40-A7EF-0A108C4AC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63479C-36C2-B249-883D-8D9FD8919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95651A-4EF9-9E47-8754-B61364D35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11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E76BD-79CE-C142-9D82-2DF248B7C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05143B-5563-2D4F-851F-8144C635B18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4D8744-D4EA-664D-B26E-FA8A25D69A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F5E898-BA9F-B344-8591-A97859136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47378-36CF-3D4A-899D-ABBE0CEC2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D7E44-9099-9D48-92C2-E40A10038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249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3ACFBE-425A-7440-9BCF-DCAB40FEF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C42C50-268E-4A45-B3A3-E5EACF3968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023E3-CEAE-B04A-B9D1-308C5E405A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1A717E-018D-2F41-A4D4-B888AFC61071}" type="datetimeFigureOut">
              <a:rPr lang="en-US" smtClean="0"/>
              <a:t>12/18/21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AA29EA-B7FD-7649-B8C0-AACB677FAB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935E0C-3B56-634F-97AB-A7DC08A7DC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673B4-DB0C-DD4A-85F0-81CEB92BA2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196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pngimg.com/download/73339" TargetMode="External"/><Relationship Id="rId5" Type="http://schemas.openxmlformats.org/officeDocument/2006/relationships/image" Target="../media/image3.png"/><Relationship Id="rId4" Type="http://schemas.openxmlformats.org/officeDocument/2006/relationships/hyperlink" Target="http://www.pngall.com/twitter-pn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cbi.nlm.nih.gov/geo/query/acc.cgi?acc=GSE165837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FBC20658-8284-7145-830E-9BBD56A31EF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4AFB278-FB00-0946-85E0-A0BA0B1A75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54199"/>
            <a:ext cx="12192000" cy="1655763"/>
          </a:xfrm>
          <a:solidFill>
            <a:srgbClr val="002060"/>
          </a:solidFill>
          <a:ln>
            <a:solidFill>
              <a:schemeClr val="tx2"/>
            </a:solidFill>
          </a:ln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Computational analysis of Single-cell ATAC-seq data in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A2821F-6CB6-3942-87A4-4594F00FC5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09962"/>
            <a:ext cx="12192000" cy="3348037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/>
              <a:t>Wilson Tan, PhD</a:t>
            </a:r>
          </a:p>
          <a:p>
            <a:r>
              <a:rPr lang="en-US" dirty="0"/>
              <a:t>Stanford University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C7C571-D1C5-204E-A0F2-A9F98BD63571}"/>
              </a:ext>
            </a:extLst>
          </p:cNvPr>
          <p:cNvSpPr txBox="1"/>
          <p:nvPr/>
        </p:nvSpPr>
        <p:spPr>
          <a:xfrm>
            <a:off x="5638799" y="4609860"/>
            <a:ext cx="20895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@lekwen90</a:t>
            </a:r>
          </a:p>
        </p:txBody>
      </p:sp>
      <p:pic>
        <p:nvPicPr>
          <p:cNvPr id="9" name="Picture 8" descr="Logo, icon&#10;&#10;Description automatically generated">
            <a:extLst>
              <a:ext uri="{FF2B5EF4-FFF2-40B4-BE49-F238E27FC236}">
                <a16:creationId xmlns:a16="http://schemas.microsoft.com/office/drawing/2014/main" id="{1F665ACB-3852-DF4E-AA90-D4C7FC0923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229224" y="4589739"/>
            <a:ext cx="409575" cy="409575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F22F32E2-55D8-E443-A5F9-3316F7576D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3139298" y="5038545"/>
            <a:ext cx="708896" cy="9152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26B62DA-0A56-364A-B5A1-E59322B77807}"/>
              </a:ext>
            </a:extLst>
          </p:cNvPr>
          <p:cNvSpPr txBox="1"/>
          <p:nvPr/>
        </p:nvSpPr>
        <p:spPr>
          <a:xfrm>
            <a:off x="3848194" y="5307009"/>
            <a:ext cx="62793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/lwtan90/</a:t>
            </a:r>
            <a:r>
              <a:rPr lang="en-US" dirty="0" err="1"/>
              <a:t>scATACseq_wilsontan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1991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Bioinformatics Analysis of Single-cell ATAC-seq</a:t>
            </a:r>
          </a:p>
        </p:txBody>
      </p:sp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4296481-C812-BA48-BC15-103B8D814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33924"/>
            <a:ext cx="7080700" cy="2201691"/>
          </a:xfrm>
          <a:prstGeom prst="rect">
            <a:avLst/>
          </a:prstGeom>
        </p:spPr>
      </p:pic>
      <p:pic>
        <p:nvPicPr>
          <p:cNvPr id="9220" name="Picture 4">
            <a:extLst>
              <a:ext uri="{FF2B5EF4-FFF2-40B4-BE49-F238E27FC236}">
                <a16:creationId xmlns:a16="http://schemas.microsoft.com/office/drawing/2014/main" id="{93D482F5-1DE4-1F46-B177-C700CFB2B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3225" y="2076145"/>
            <a:ext cx="7315200" cy="432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5433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Hands-on Analysis of Single-cell ATAC-seq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4C8B8041-1071-EF4B-B769-2B25D2A7A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0275" y="533924"/>
            <a:ext cx="8083550" cy="5894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91691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Hands-on Analysis of Single-cell ATAC-seq</a:t>
            </a:r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F387A119-FE3A-B741-9699-BB1AA07769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0137" y="691416"/>
            <a:ext cx="9361487" cy="5797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8550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Hands-on Analysis of Single-cell ATAC-seq</a:t>
            </a: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6CDBD405-7DED-004A-A780-BE88FC4FB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8837" y="620034"/>
            <a:ext cx="7721600" cy="5868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56591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F7BF109-193C-3B44-AD12-3BBF2AF5AA81}"/>
              </a:ext>
            </a:extLst>
          </p:cNvPr>
          <p:cNvSpPr txBox="1"/>
          <p:nvPr/>
        </p:nvSpPr>
        <p:spPr>
          <a:xfrm>
            <a:off x="900113" y="1057275"/>
            <a:ext cx="734406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you will get out from these 2 sessions:</a:t>
            </a:r>
          </a:p>
          <a:p>
            <a:pPr marL="285750" indent="-285750">
              <a:buFontTx/>
              <a:buChar char="-"/>
            </a:pPr>
            <a:r>
              <a:rPr lang="en-US" dirty="0"/>
              <a:t>Basic understanding of single-cell Chromatin Biology</a:t>
            </a:r>
          </a:p>
          <a:p>
            <a:pPr marL="285750" indent="-285750">
              <a:buFontTx/>
              <a:buChar char="-"/>
            </a:pPr>
            <a:r>
              <a:rPr lang="en-US" dirty="0"/>
              <a:t>Understand the steps in processing single-cell chromatin sequencing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Interpretation of single-cell chromatin figures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2BEFFE-9EB4-3648-B764-72BF49EAFB1F}"/>
              </a:ext>
            </a:extLst>
          </p:cNvPr>
          <p:cNvSpPr txBox="1"/>
          <p:nvPr/>
        </p:nvSpPr>
        <p:spPr>
          <a:xfrm>
            <a:off x="900113" y="2967335"/>
            <a:ext cx="878535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you will NOT get out from these 2 sessions:</a:t>
            </a:r>
          </a:p>
          <a:p>
            <a:pPr marL="285750" indent="-285750">
              <a:buFontTx/>
              <a:buChar char="-"/>
            </a:pPr>
            <a:r>
              <a:rPr lang="en-US" dirty="0"/>
              <a:t>Expert in single-cell analysis because it requires you to practice on real world data A LOT!</a:t>
            </a:r>
          </a:p>
          <a:p>
            <a:pPr marL="285750" indent="-285750">
              <a:buFontTx/>
              <a:buChar char="-"/>
            </a:pPr>
            <a:r>
              <a:rPr lang="en-US" dirty="0"/>
              <a:t>Expert in R programming (You need a lot of practice)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2EFA91-3E00-C141-9C10-783FA59E3A13}"/>
              </a:ext>
            </a:extLst>
          </p:cNvPr>
          <p:cNvSpPr txBox="1"/>
          <p:nvPr/>
        </p:nvSpPr>
        <p:spPr>
          <a:xfrm>
            <a:off x="900113" y="4762797"/>
            <a:ext cx="7301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However, I hope you can ask me any questions during the hands-on session:</a:t>
            </a:r>
          </a:p>
          <a:p>
            <a:r>
              <a:rPr lang="en-US" dirty="0"/>
              <a:t>I might not know the answer, but I would love to learn your </a:t>
            </a:r>
            <a:r>
              <a:rPr lang="en-US" dirty="0" err="1"/>
              <a:t>prespective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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C9F88F-68D8-A343-8EB7-562FB4E7375B}"/>
              </a:ext>
            </a:extLst>
          </p:cNvPr>
          <p:cNvSpPr txBox="1"/>
          <p:nvPr/>
        </p:nvSpPr>
        <p:spPr>
          <a:xfrm>
            <a:off x="900112" y="5958094"/>
            <a:ext cx="92154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Data source: https://www.ncbi.nlm.nih.gov/geo/query/acc.cgi?acc=GSE165837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35137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Importance of Chromatin Biology in Understanding Development and Diseases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2A99CC84-0BD2-364C-9680-63391E0C6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7612" y="732451"/>
            <a:ext cx="7216775" cy="5393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476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Conventional Ways of Investigating Chromatin Biology (Bulk Tissue Method)</a:t>
            </a:r>
          </a:p>
        </p:txBody>
      </p:sp>
      <p:pic>
        <p:nvPicPr>
          <p:cNvPr id="1026" name="Picture 2" descr="Chromatin accessibility: a window into the genome | Epigenetics &amp;amp; Chromatin  | Full Text">
            <a:extLst>
              <a:ext uri="{FF2B5EF4-FFF2-40B4-BE49-F238E27FC236}">
                <a16:creationId xmlns:a16="http://schemas.microsoft.com/office/drawing/2014/main" id="{71E0C443-D0BB-CC48-A4D9-D92063379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5380" y="533924"/>
            <a:ext cx="4241239" cy="54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CC197B-CE92-BF47-BA12-88D495D6C240}"/>
              </a:ext>
            </a:extLst>
          </p:cNvPr>
          <p:cNvSpPr txBox="1"/>
          <p:nvPr/>
        </p:nvSpPr>
        <p:spPr>
          <a:xfrm>
            <a:off x="0" y="6581001"/>
            <a:ext cx="839841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Maria et al. Chromatin accessibility: a window into the genome. Epigenetics &amp; Chromatin (2017)</a:t>
            </a:r>
          </a:p>
        </p:txBody>
      </p:sp>
    </p:spTree>
    <p:extLst>
      <p:ext uri="{BB962C8B-B14F-4D97-AF65-F5344CB8AC3E}">
        <p14:creationId xmlns:p14="http://schemas.microsoft.com/office/powerpoint/2010/main" val="3704041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Experimental Procedure for Single-cell ATAC-seq</a:t>
            </a:r>
          </a:p>
        </p:txBody>
      </p:sp>
      <p:pic>
        <p:nvPicPr>
          <p:cNvPr id="5122" name="Picture 2" descr="Regulatory Enhancer–Core-Promoter Communication via Transcription Factors  and Cofactors: Trends in Genetics">
            <a:extLst>
              <a:ext uri="{FF2B5EF4-FFF2-40B4-BE49-F238E27FC236}">
                <a16:creationId xmlns:a16="http://schemas.microsoft.com/office/drawing/2014/main" id="{F38D0A9B-332A-0E4F-8E2D-18C091901C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73113"/>
            <a:ext cx="12192000" cy="5310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3982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Cell-Type specific Transcription Factor binding and Regulation</a:t>
            </a:r>
          </a:p>
        </p:txBody>
      </p:sp>
      <p:pic>
        <p:nvPicPr>
          <p:cNvPr id="4098" name="Picture 2" descr="Master Transcription Factors Determine Cell-Type-Specific Responses to  TGF-β Signaling: Cell">
            <a:extLst>
              <a:ext uri="{FF2B5EF4-FFF2-40B4-BE49-F238E27FC236}">
                <a16:creationId xmlns:a16="http://schemas.microsoft.com/office/drawing/2014/main" id="{E95C1EB2-DD86-E94B-B2A6-70E9C749A5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6075" y="892173"/>
            <a:ext cx="6100763" cy="4669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B2A234-EA52-A24C-AD1F-16BAD8A5C94B}"/>
              </a:ext>
            </a:extLst>
          </p:cNvPr>
          <p:cNvSpPr txBox="1"/>
          <p:nvPr/>
        </p:nvSpPr>
        <p:spPr>
          <a:xfrm>
            <a:off x="0" y="6581001"/>
            <a:ext cx="839841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Mullen et al. Master Transcription Factors Determine Cell-Type-Specific Responses to TGF-</a:t>
            </a:r>
            <a:r>
              <a:rPr lang="el-GR" sz="1200" dirty="0"/>
              <a:t>β </a:t>
            </a:r>
            <a:r>
              <a:rPr lang="en-US" sz="1200" dirty="0"/>
              <a:t>Signaling. Cell (2011)</a:t>
            </a:r>
          </a:p>
        </p:txBody>
      </p:sp>
    </p:spTree>
    <p:extLst>
      <p:ext uri="{BB962C8B-B14F-4D97-AF65-F5344CB8AC3E}">
        <p14:creationId xmlns:p14="http://schemas.microsoft.com/office/powerpoint/2010/main" val="33936001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Conventional Ways of Investigating Chromatin Biology (Bulk Tissue Method)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CC197B-CE92-BF47-BA12-88D495D6C240}"/>
              </a:ext>
            </a:extLst>
          </p:cNvPr>
          <p:cNvSpPr txBox="1"/>
          <p:nvPr/>
        </p:nvSpPr>
        <p:spPr>
          <a:xfrm>
            <a:off x="0" y="6581001"/>
            <a:ext cx="839841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10x Genomics</a:t>
            </a:r>
          </a:p>
        </p:txBody>
      </p:sp>
      <p:pic>
        <p:nvPicPr>
          <p:cNvPr id="6146" name="Picture 2" descr="Transposition of native chromatin for fast and sensitive epigenomic  profiling of open chromatin, DNA-binding proteins and nucleosome position |  Nature Methods">
            <a:extLst>
              <a:ext uri="{FF2B5EF4-FFF2-40B4-BE49-F238E27FC236}">
                <a16:creationId xmlns:a16="http://schemas.microsoft.com/office/drawing/2014/main" id="{D7C10409-E444-8F45-9DF4-09A86C9F68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4915" y="694551"/>
            <a:ext cx="6000909" cy="588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2220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Conventional Ways of Investigating Chromatin Biology (Bulk Tissue Method)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CC197B-CE92-BF47-BA12-88D495D6C240}"/>
              </a:ext>
            </a:extLst>
          </p:cNvPr>
          <p:cNvSpPr txBox="1"/>
          <p:nvPr/>
        </p:nvSpPr>
        <p:spPr>
          <a:xfrm>
            <a:off x="0" y="6581001"/>
            <a:ext cx="8398417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10x Genomics</a:t>
            </a:r>
          </a:p>
        </p:txBody>
      </p:sp>
      <p:pic>
        <p:nvPicPr>
          <p:cNvPr id="3074" name="Picture 2" descr="Single-Cell Explorations Are Underway, and Spatial Is the Next Frontier">
            <a:extLst>
              <a:ext uri="{FF2B5EF4-FFF2-40B4-BE49-F238E27FC236}">
                <a16:creationId xmlns:a16="http://schemas.microsoft.com/office/drawing/2014/main" id="{B1C8936E-0418-D442-BA8B-06F84FFFB1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41413"/>
            <a:ext cx="12192000" cy="457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0081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Experimental Procedure for Single-cell ATAC-seq</a:t>
            </a:r>
          </a:p>
        </p:txBody>
      </p:sp>
      <p:pic>
        <p:nvPicPr>
          <p:cNvPr id="7170" name="Picture 2" descr="figure1">
            <a:extLst>
              <a:ext uri="{FF2B5EF4-FFF2-40B4-BE49-F238E27FC236}">
                <a16:creationId xmlns:a16="http://schemas.microsoft.com/office/drawing/2014/main" id="{FA870809-929C-6049-A7B6-AB23BC041B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1837" y="696333"/>
            <a:ext cx="8188325" cy="57378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238A40-FE33-8B43-8216-23292EF0FA95}"/>
              </a:ext>
            </a:extLst>
          </p:cNvPr>
          <p:cNvSpPr txBox="1"/>
          <p:nvPr/>
        </p:nvSpPr>
        <p:spPr>
          <a:xfrm>
            <a:off x="0" y="6581001"/>
            <a:ext cx="1008246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Satpathy</a:t>
            </a:r>
            <a:r>
              <a:rPr lang="en-US" sz="1200" dirty="0"/>
              <a:t> et al. Massively parallel single-cell chromatin landscapes of human immune cell development and </a:t>
            </a:r>
            <a:r>
              <a:rPr lang="en-US" sz="1200" dirty="0" err="1"/>
              <a:t>intratumoral</a:t>
            </a:r>
            <a:r>
              <a:rPr lang="en-US" sz="1200" dirty="0"/>
              <a:t> T cell exhaustion Cell (2019)</a:t>
            </a:r>
          </a:p>
        </p:txBody>
      </p:sp>
    </p:spTree>
    <p:extLst>
      <p:ext uri="{BB962C8B-B14F-4D97-AF65-F5344CB8AC3E}">
        <p14:creationId xmlns:p14="http://schemas.microsoft.com/office/powerpoint/2010/main" val="15461098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9BC8EDF-E94A-2844-BB19-1D7174F5628B}"/>
              </a:ext>
            </a:extLst>
          </p:cNvPr>
          <p:cNvSpPr txBox="1"/>
          <p:nvPr/>
        </p:nvSpPr>
        <p:spPr>
          <a:xfrm>
            <a:off x="0" y="164592"/>
            <a:ext cx="1219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Bioinformatics Analysis of Single-cell ATAC-seq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A45F290-1960-3644-85B0-C98FD0BD749E}"/>
              </a:ext>
            </a:extLst>
          </p:cNvPr>
          <p:cNvSpPr txBox="1"/>
          <p:nvPr/>
        </p:nvSpPr>
        <p:spPr>
          <a:xfrm>
            <a:off x="709863" y="625641"/>
            <a:ext cx="1305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FASTQ FILES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F07B5-4384-E543-9373-1FD502B557C3}"/>
              </a:ext>
            </a:extLst>
          </p:cNvPr>
          <p:cNvSpPr txBox="1"/>
          <p:nvPr/>
        </p:nvSpPr>
        <p:spPr>
          <a:xfrm>
            <a:off x="3043594" y="625641"/>
            <a:ext cx="15946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Cellranger-atac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BD09D63-75FF-7947-A9F1-5379372516E4}"/>
              </a:ext>
            </a:extLst>
          </p:cNvPr>
          <p:cNvSpPr txBox="1"/>
          <p:nvPr/>
        </p:nvSpPr>
        <p:spPr>
          <a:xfrm>
            <a:off x="5666060" y="625641"/>
            <a:ext cx="2264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Alignment and Counts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FF486F-75D0-1545-97F4-F7E4A79A3E83}"/>
              </a:ext>
            </a:extLst>
          </p:cNvPr>
          <p:cNvSpPr txBox="1"/>
          <p:nvPr/>
        </p:nvSpPr>
        <p:spPr>
          <a:xfrm>
            <a:off x="9111915" y="348642"/>
            <a:ext cx="25249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Downstream Analysis</a:t>
            </a:r>
          </a:p>
          <a:p>
            <a:r>
              <a:rPr lang="en-US" dirty="0"/>
              <a:t>(Signac / </a:t>
            </a:r>
            <a:r>
              <a:rPr lang="en-US" dirty="0" err="1"/>
              <a:t>SnapATAC</a:t>
            </a:r>
            <a:r>
              <a:rPr lang="en-US" dirty="0"/>
              <a:t> /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8194" name="Picture 2" descr="figure1">
            <a:extLst>
              <a:ext uri="{FF2B5EF4-FFF2-40B4-BE49-F238E27FC236}">
                <a16:creationId xmlns:a16="http://schemas.microsoft.com/office/drawing/2014/main" id="{438ED54D-49C4-0944-BD49-C49EB15FC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1353" y="1179023"/>
            <a:ext cx="8046565" cy="5427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5752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1113</TotalTime>
  <Words>318</Words>
  <Application>Microsoft Macintosh PowerPoint</Application>
  <PresentationFormat>Widescreen</PresentationFormat>
  <Paragraphs>37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Computational analysis of Single-cell ATAC-seq data in 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analysis of Single-cell ATAC-seq data in R</dc:title>
  <dc:creator>Tan Lek Wen</dc:creator>
  <cp:lastModifiedBy>Tan Lek Wen</cp:lastModifiedBy>
  <cp:revision>3</cp:revision>
  <dcterms:created xsi:type="dcterms:W3CDTF">2021-12-19T04:49:00Z</dcterms:created>
  <dcterms:modified xsi:type="dcterms:W3CDTF">2021-12-19T23:23:00Z</dcterms:modified>
</cp:coreProperties>
</file>

<file path=docProps/thumbnail.jpeg>
</file>